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76" y="13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nl-NL"/>
              <a:t>Klik om stijl te bewerken</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nl-NL"/>
              <a:t>Klikken om de ondertitelstijl van het model te bewerken</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dirty="0"/>
              <a:t>12/4/2020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Vertical Text Placeholder 2"/>
          <p:cNvSpPr>
            <a:spLocks noGrp="1"/>
          </p:cNvSpPr>
          <p:nvPr>
            <p:ph type="body" orient="vert" idx="1"/>
          </p:nvPr>
        </p:nvSpPr>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dirty="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nl-NL"/>
              <a:t>Klik om stijl te bewerken</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dirty="0"/>
              <a:t>12/4/2020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idx="1"/>
          </p:nvPr>
        </p:nvSpPr>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dirty="0"/>
              <a:t>12/4/2020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nl-NL"/>
              <a:t>Klik om stijl te bewerken</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1160EA64-D806-43AC-9DF2-F8C432F32B4C}" type="datetimeFigureOut">
              <a:rPr lang="en-US" dirty="0"/>
              <a:t>12/4/2020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pPr/>
              <a:t>‹nr.›</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dirty="0"/>
              <a:t>12/4/2020</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4" name="Content Placeholder 3"/>
          <p:cNvSpPr>
            <a:spLocks noGrp="1"/>
          </p:cNvSpPr>
          <p:nvPr>
            <p:ph sz="half" idx="2"/>
          </p:nvPr>
        </p:nvSpPr>
        <p:spPr>
          <a:xfrm>
            <a:off x="1583436" y="3143250"/>
            <a:ext cx="4270248" cy="2596776"/>
          </a:xfrm>
        </p:spPr>
        <p:txBody>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Klikken om de tekststijl van het model te bewerken</a:t>
            </a:r>
          </a:p>
        </p:txBody>
      </p:sp>
      <p:sp>
        <p:nvSpPr>
          <p:cNvPr id="7" name="Date Placeholder 6"/>
          <p:cNvSpPr>
            <a:spLocks noGrp="1"/>
          </p:cNvSpPr>
          <p:nvPr>
            <p:ph type="dt" sz="half" idx="10"/>
          </p:nvPr>
        </p:nvSpPr>
        <p:spPr/>
        <p:txBody>
          <a:bodyPr/>
          <a:lstStyle/>
          <a:p>
            <a:fld id="{4F7D4976-E339-4826-83B7-FBD03F55ECF8}" type="datetimeFigureOut">
              <a:rPr lang="en-US" dirty="0"/>
              <a:t>12/4/2020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dirty="0"/>
              <a:t>‹nr.›</a:t>
            </a:fld>
            <a:endParaRPr lang="en-US" dirty="0"/>
          </a:p>
        </p:txBody>
      </p:sp>
      <p:sp>
        <p:nvSpPr>
          <p:cNvPr id="10" name="Title 9"/>
          <p:cNvSpPr>
            <a:spLocks noGrp="1"/>
          </p:cNvSpPr>
          <p:nvPr>
            <p:ph type="title"/>
          </p:nvPr>
        </p:nvSpPr>
        <p:spPr/>
        <p:txBody>
          <a:bodyPr/>
          <a:lstStyle/>
          <a:p>
            <a:r>
              <a:rPr lang="nl-NL"/>
              <a:t>Klik om stijl te bewerken</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nl-NL"/>
              <a:t>Klik om stijl te bewerken</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dirty="0"/>
              <a:t>12/4/2020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dirty="0"/>
              <a:t>12/4/2020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dirty="0"/>
              <a:t>‹nr.›</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bg>
      <p:bgRef idx="1001">
        <a:schemeClr val="bg2"/>
      </p:bgRef>
    </p:bg>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nl-NL"/>
              <a:t>Klik om stijl te bewerken</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9" name="Date Placeholder 8"/>
          <p:cNvSpPr>
            <a:spLocks noGrp="1"/>
          </p:cNvSpPr>
          <p:nvPr>
            <p:ph type="dt" sz="half" idx="10"/>
          </p:nvPr>
        </p:nvSpPr>
        <p:spPr/>
        <p:txBody>
          <a:bodyPr/>
          <a:lstStyle/>
          <a:p>
            <a:fld id="{D1BE4249-C0D0-4B06-8692-E8BB871AF643}" type="datetimeFigureOut">
              <a:rPr lang="en-US" dirty="0"/>
              <a:t>12/4/2020</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dirty="0"/>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bg>
      <p:bgRef idx="1001">
        <a:schemeClr val="bg2"/>
      </p:bgRef>
    </p:bg>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nl-NL"/>
              <a:t>Klik om stijl te bewerken</a:t>
            </a:r>
            <a:endParaRPr lang="en-US" dirty="0"/>
          </a:p>
        </p:txBody>
      </p:sp>
      <p:sp>
        <p:nvSpPr>
          <p:cNvPr id="3" name="Picture Placeholder 2"/>
          <p:cNvSpPr>
            <a:spLocks noGrp="1" noChangeAspect="1"/>
          </p:cNvSpPr>
          <p:nvPr>
            <p:ph type="pic" idx="1"/>
          </p:nvPr>
        </p:nvSpPr>
        <p:spPr>
          <a:xfrm>
            <a:off x="6095999" y="0"/>
            <a:ext cx="6102097" cy="6858000"/>
          </a:xfrm>
          <a:solidFill>
            <a:schemeClr val="tx1">
              <a:lumMod val="8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nl-NL"/>
              <a:t>Klik op het pictogram als u een afbeelding wilt toevoegen</a:t>
            </a:r>
            <a:endParaRPr lang="en-US" dirty="0"/>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nl-NL"/>
              <a:t>Klikken om de tekststijl van het model te bewerken</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dirty="0"/>
              <a:t>12/4/2020</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dirty="0"/>
              <a:t>‹nr.›</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p>
            <a:r>
              <a:rPr lang="nl-NL"/>
              <a:t>Klik om stijl te bewerken</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nl-NL"/>
              <a:t>Klikken om de tekststijl van het model te bewerken</a:t>
            </a:r>
          </a:p>
          <a:p>
            <a:pPr lvl="1"/>
            <a:r>
              <a:rPr lang="nl-NL"/>
              <a:t>Tweede niveau</a:t>
            </a:r>
          </a:p>
          <a:p>
            <a:pPr lvl="2"/>
            <a:r>
              <a:rPr lang="nl-NL"/>
              <a:t>Derde niveau</a:t>
            </a:r>
          </a:p>
          <a:p>
            <a:pPr lvl="3"/>
            <a:r>
              <a:rPr lang="nl-NL"/>
              <a:t>Vierde niveau</a:t>
            </a:r>
          </a:p>
          <a:p>
            <a:pPr lvl="4"/>
            <a:r>
              <a:rPr lang="nl-NL"/>
              <a:t>Vijfde niveau</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dirty="0"/>
              <a:t>12/4/2020</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69804"/>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dirty="0"/>
              <a:pPr/>
              <a:t>‹nr.›</a:t>
            </a:fld>
            <a:endParaRPr lang="en-US" dirty="0"/>
          </a:p>
        </p:txBody>
      </p:sp>
    </p:spTree>
  </p:cSld>
  <p:clrMap bg1="dk1" tx1="lt1" bg2="dk2" tx2="lt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D06443B-4F97-473F-AFD0-3C5F348F5A63}"/>
              </a:ext>
            </a:extLst>
          </p:cNvPr>
          <p:cNvSpPr>
            <a:spLocks noGrp="1"/>
          </p:cNvSpPr>
          <p:nvPr>
            <p:ph type="ctrTitle"/>
          </p:nvPr>
        </p:nvSpPr>
        <p:spPr/>
        <p:txBody>
          <a:bodyPr/>
          <a:lstStyle/>
          <a:p>
            <a:r>
              <a:rPr lang="nl-NL" dirty="0"/>
              <a:t>Expressief talent</a:t>
            </a:r>
          </a:p>
        </p:txBody>
      </p:sp>
      <p:sp>
        <p:nvSpPr>
          <p:cNvPr id="3" name="Ondertitel 2">
            <a:extLst>
              <a:ext uri="{FF2B5EF4-FFF2-40B4-BE49-F238E27FC236}">
                <a16:creationId xmlns:a16="http://schemas.microsoft.com/office/drawing/2014/main" id="{4AB3C91C-9252-4CB0-972C-01EA6CE56BEF}"/>
              </a:ext>
            </a:extLst>
          </p:cNvPr>
          <p:cNvSpPr>
            <a:spLocks noGrp="1"/>
          </p:cNvSpPr>
          <p:nvPr>
            <p:ph type="subTitle" idx="1"/>
          </p:nvPr>
        </p:nvSpPr>
        <p:spPr/>
        <p:txBody>
          <a:bodyPr/>
          <a:lstStyle/>
          <a:p>
            <a:r>
              <a:rPr lang="nl-NL" dirty="0"/>
              <a:t>Module B</a:t>
            </a:r>
          </a:p>
        </p:txBody>
      </p:sp>
    </p:spTree>
    <p:extLst>
      <p:ext uri="{BB962C8B-B14F-4D97-AF65-F5344CB8AC3E}">
        <p14:creationId xmlns:p14="http://schemas.microsoft.com/office/powerpoint/2010/main" val="11611842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8A8DE50-2FE7-4868-92B8-9EE0E14D18E5}"/>
              </a:ext>
            </a:extLst>
          </p:cNvPr>
          <p:cNvSpPr>
            <a:spLocks noGrp="1"/>
          </p:cNvSpPr>
          <p:nvPr>
            <p:ph type="title"/>
          </p:nvPr>
        </p:nvSpPr>
        <p:spPr/>
        <p:txBody>
          <a:bodyPr/>
          <a:lstStyle/>
          <a:p>
            <a:r>
              <a:rPr lang="nl-NL" b="1" dirty="0">
                <a:solidFill>
                  <a:schemeClr val="bg1"/>
                </a:solidFill>
              </a:rPr>
              <a:t>VANDAAG</a:t>
            </a:r>
          </a:p>
        </p:txBody>
      </p:sp>
      <p:sp>
        <p:nvSpPr>
          <p:cNvPr id="3" name="Tijdelijke aanduiding voor inhoud 2">
            <a:extLst>
              <a:ext uri="{FF2B5EF4-FFF2-40B4-BE49-F238E27FC236}">
                <a16:creationId xmlns:a16="http://schemas.microsoft.com/office/drawing/2014/main" id="{BB1F9BE6-BBDD-48B2-8FE6-7EA9F395C731}"/>
              </a:ext>
            </a:extLst>
          </p:cNvPr>
          <p:cNvSpPr>
            <a:spLocks noGrp="1"/>
          </p:cNvSpPr>
          <p:nvPr>
            <p:ph idx="1"/>
          </p:nvPr>
        </p:nvSpPr>
        <p:spPr/>
        <p:txBody>
          <a:bodyPr>
            <a:normAutofit/>
          </a:bodyPr>
          <a:lstStyle/>
          <a:p>
            <a:endParaRPr lang="nl-NL" sz="2400" b="1" dirty="0">
              <a:solidFill>
                <a:schemeClr val="bg1"/>
              </a:solidFill>
            </a:endParaRPr>
          </a:p>
          <a:p>
            <a:r>
              <a:rPr lang="nl-NL" sz="2400" b="1" dirty="0">
                <a:solidFill>
                  <a:schemeClr val="bg1"/>
                </a:solidFill>
              </a:rPr>
              <a:t>Iedereen al een GO op de plannen van aanpak? Zo niet, neem dan even contact met je docent op! </a:t>
            </a:r>
          </a:p>
          <a:p>
            <a:endParaRPr lang="nl-NL" sz="2400" b="1" dirty="0">
              <a:solidFill>
                <a:schemeClr val="bg1"/>
              </a:solidFill>
            </a:endParaRPr>
          </a:p>
          <a:p>
            <a:endParaRPr lang="nl-NL" sz="2400" b="1" dirty="0">
              <a:solidFill>
                <a:schemeClr val="bg1"/>
              </a:solidFill>
            </a:endParaRPr>
          </a:p>
          <a:p>
            <a:r>
              <a:rPr lang="nl-NL" sz="2400" b="1" dirty="0">
                <a:solidFill>
                  <a:schemeClr val="bg1"/>
                </a:solidFill>
              </a:rPr>
              <a:t>Uitleg examen</a:t>
            </a:r>
          </a:p>
          <a:p>
            <a:endParaRPr lang="nl-NL" sz="2400" b="1" dirty="0">
              <a:solidFill>
                <a:schemeClr val="bg1"/>
              </a:solidFill>
            </a:endParaRPr>
          </a:p>
          <a:p>
            <a:endParaRPr lang="nl-NL" sz="2400" b="1" dirty="0">
              <a:solidFill>
                <a:schemeClr val="bg1"/>
              </a:solidFill>
            </a:endParaRPr>
          </a:p>
        </p:txBody>
      </p:sp>
      <p:sp>
        <p:nvSpPr>
          <p:cNvPr id="4" name="Titel 1">
            <a:extLst>
              <a:ext uri="{FF2B5EF4-FFF2-40B4-BE49-F238E27FC236}">
                <a16:creationId xmlns:a16="http://schemas.microsoft.com/office/drawing/2014/main" id="{A10ABFF2-CAE2-425D-84ED-21B680F2D1D5}"/>
              </a:ext>
            </a:extLst>
          </p:cNvPr>
          <p:cNvSpPr txBox="1">
            <a:spLocks/>
          </p:cNvSpPr>
          <p:nvPr/>
        </p:nvSpPr>
        <p:spPr bwMode="black">
          <a:xfrm>
            <a:off x="2231136" y="924052"/>
            <a:ext cx="7729728" cy="1188720"/>
          </a:xfrm>
          <a:prstGeom prst="rect">
            <a:avLst/>
          </a:prstGeom>
          <a:solidFill>
            <a:schemeClr val="bg2">
              <a:lumMod val="60000"/>
              <a:lumOff val="40000"/>
              <a:alpha val="15000"/>
            </a:schemeClr>
          </a:solidFill>
          <a:ln w="31750" cap="sq">
            <a:solidFill>
              <a:schemeClr val="tx1">
                <a:lumMod val="75000"/>
                <a:lumOff val="25000"/>
              </a:schemeClr>
            </a:solidFill>
            <a:miter lim="800000"/>
          </a:ln>
        </p:spPr>
        <p:txBody>
          <a:bodyPr vert="horz" lIns="182880" tIns="182880" rIns="182880" bIns="182880" rtlCol="0" anchor="ctr">
            <a:normAutofit/>
          </a:bodyPr>
          <a:lstStyle>
            <a:lvl1pPr algn="ctr" defTabSz="914400" rtl="0" eaLnBrk="1" latinLnBrk="0" hangingPunct="1">
              <a:lnSpc>
                <a:spcPct val="90000"/>
              </a:lnSpc>
              <a:spcBef>
                <a:spcPct val="0"/>
              </a:spcBef>
              <a:buNone/>
              <a:defRPr sz="2800" kern="1200" cap="all" spc="200" baseline="0">
                <a:solidFill>
                  <a:schemeClr val="tx1">
                    <a:lumMod val="85000"/>
                    <a:lumOff val="15000"/>
                  </a:schemeClr>
                </a:solidFill>
                <a:latin typeface="+mj-lt"/>
                <a:ea typeface="+mj-ea"/>
                <a:cs typeface="+mj-cs"/>
              </a:defRPr>
            </a:lvl1pPr>
          </a:lstStyle>
          <a:p>
            <a:r>
              <a:rPr lang="nl-NL" b="1" dirty="0">
                <a:solidFill>
                  <a:schemeClr val="bg1"/>
                </a:solidFill>
              </a:rPr>
              <a:t>VANDAAG</a:t>
            </a:r>
          </a:p>
        </p:txBody>
      </p:sp>
    </p:spTree>
    <p:extLst>
      <p:ext uri="{BB962C8B-B14F-4D97-AF65-F5344CB8AC3E}">
        <p14:creationId xmlns:p14="http://schemas.microsoft.com/office/powerpoint/2010/main" val="7246560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7B99C6ED-7A9D-4898-998A-F3983FF12AB1}"/>
              </a:ext>
            </a:extLst>
          </p:cNvPr>
          <p:cNvSpPr>
            <a:spLocks noGrp="1"/>
          </p:cNvSpPr>
          <p:nvPr>
            <p:ph type="title"/>
          </p:nvPr>
        </p:nvSpPr>
        <p:spPr/>
        <p:txBody>
          <a:bodyPr/>
          <a:lstStyle/>
          <a:p>
            <a:r>
              <a:rPr lang="nl-NL" b="1" dirty="0">
                <a:solidFill>
                  <a:schemeClr val="bg1"/>
                </a:solidFill>
              </a:rPr>
              <a:t>Uitleg examen expressief talent – module b</a:t>
            </a:r>
          </a:p>
        </p:txBody>
      </p:sp>
      <p:sp>
        <p:nvSpPr>
          <p:cNvPr id="3" name="Tijdelijke aanduiding voor inhoud 2">
            <a:extLst>
              <a:ext uri="{FF2B5EF4-FFF2-40B4-BE49-F238E27FC236}">
                <a16:creationId xmlns:a16="http://schemas.microsoft.com/office/drawing/2014/main" id="{3282A851-6066-40A4-8431-A345999A61C5}"/>
              </a:ext>
            </a:extLst>
          </p:cNvPr>
          <p:cNvSpPr>
            <a:spLocks noGrp="1"/>
          </p:cNvSpPr>
          <p:nvPr>
            <p:ph idx="1"/>
          </p:nvPr>
        </p:nvSpPr>
        <p:spPr/>
        <p:txBody>
          <a:bodyPr>
            <a:normAutofit fontScale="92500" lnSpcReduction="10000"/>
          </a:bodyPr>
          <a:lstStyle/>
          <a:p>
            <a:r>
              <a:rPr lang="nl-NL" sz="3200" dirty="0">
                <a:solidFill>
                  <a:schemeClr val="bg1"/>
                </a:solidFill>
              </a:rPr>
              <a:t>Examen bestaat uit (herhaling vorige week):</a:t>
            </a:r>
          </a:p>
          <a:p>
            <a:endParaRPr lang="nl-NL" sz="2400" dirty="0">
              <a:solidFill>
                <a:schemeClr val="bg1"/>
              </a:solidFill>
            </a:endParaRPr>
          </a:p>
          <a:p>
            <a:pPr marL="0" indent="0">
              <a:buNone/>
            </a:pPr>
            <a:r>
              <a:rPr lang="nl-NL" sz="2400" dirty="0">
                <a:solidFill>
                  <a:schemeClr val="bg1"/>
                </a:solidFill>
              </a:rPr>
              <a:t>De examenactiviteit op stage (denk niet te groot!) </a:t>
            </a:r>
          </a:p>
          <a:p>
            <a:endParaRPr lang="nl-NL" sz="2400" dirty="0">
              <a:solidFill>
                <a:schemeClr val="bg1"/>
              </a:solidFill>
            </a:endParaRPr>
          </a:p>
          <a:p>
            <a:pPr marL="0" indent="0">
              <a:buNone/>
            </a:pPr>
            <a:r>
              <a:rPr lang="nl-NL" sz="2400" dirty="0">
                <a:solidFill>
                  <a:schemeClr val="bg1"/>
                </a:solidFill>
              </a:rPr>
              <a:t>Je eigen project (Waar ligt jouw eigen kracht?) </a:t>
            </a:r>
          </a:p>
          <a:p>
            <a:endParaRPr lang="nl-NL" sz="2400" dirty="0">
              <a:solidFill>
                <a:schemeClr val="bg1"/>
              </a:solidFill>
            </a:endParaRPr>
          </a:p>
          <a:p>
            <a:pPr marL="0" indent="0">
              <a:buNone/>
            </a:pPr>
            <a:r>
              <a:rPr lang="nl-NL" sz="2400" dirty="0">
                <a:solidFill>
                  <a:schemeClr val="bg1"/>
                </a:solidFill>
              </a:rPr>
              <a:t>Een presentatie (tijdens het examengesprek) </a:t>
            </a:r>
          </a:p>
          <a:p>
            <a:endParaRPr lang="nl-NL" sz="2400" dirty="0">
              <a:solidFill>
                <a:schemeClr val="bg1"/>
              </a:solidFill>
            </a:endParaRPr>
          </a:p>
        </p:txBody>
      </p:sp>
    </p:spTree>
    <p:extLst>
      <p:ext uri="{BB962C8B-B14F-4D97-AF65-F5344CB8AC3E}">
        <p14:creationId xmlns:p14="http://schemas.microsoft.com/office/powerpoint/2010/main" val="298526243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A88ACEF-E60C-4B7D-9C3D-A4F42FDF7340}"/>
              </a:ext>
            </a:extLst>
          </p:cNvPr>
          <p:cNvSpPr>
            <a:spLocks noGrp="1"/>
          </p:cNvSpPr>
          <p:nvPr>
            <p:ph type="title"/>
          </p:nvPr>
        </p:nvSpPr>
        <p:spPr/>
        <p:txBody>
          <a:bodyPr/>
          <a:lstStyle/>
          <a:p>
            <a:r>
              <a:rPr lang="nl-NL" b="1" dirty="0">
                <a:solidFill>
                  <a:schemeClr val="bg1"/>
                </a:solidFill>
              </a:rPr>
              <a:t>Examen</a:t>
            </a:r>
          </a:p>
        </p:txBody>
      </p:sp>
      <p:sp>
        <p:nvSpPr>
          <p:cNvPr id="3" name="Tijdelijke aanduiding voor inhoud 2">
            <a:extLst>
              <a:ext uri="{FF2B5EF4-FFF2-40B4-BE49-F238E27FC236}">
                <a16:creationId xmlns:a16="http://schemas.microsoft.com/office/drawing/2014/main" id="{EB841707-03CD-4962-A99D-4B3A29724BB9}"/>
              </a:ext>
            </a:extLst>
          </p:cNvPr>
          <p:cNvSpPr>
            <a:spLocks noGrp="1"/>
          </p:cNvSpPr>
          <p:nvPr>
            <p:ph idx="1"/>
          </p:nvPr>
        </p:nvSpPr>
        <p:spPr/>
        <p:txBody>
          <a:bodyPr>
            <a:normAutofit lnSpcReduction="10000"/>
          </a:bodyPr>
          <a:lstStyle/>
          <a:p>
            <a:r>
              <a:rPr lang="nl-NL" sz="2800" b="1" dirty="0">
                <a:solidFill>
                  <a:schemeClr val="bg1"/>
                </a:solidFill>
              </a:rPr>
              <a:t>Resultaat: </a:t>
            </a:r>
          </a:p>
          <a:p>
            <a:pPr marL="0" indent="0">
              <a:buNone/>
            </a:pPr>
            <a:r>
              <a:rPr lang="nl-NL" sz="2800" dirty="0">
                <a:solidFill>
                  <a:schemeClr val="bg1"/>
                </a:solidFill>
              </a:rPr>
              <a:t>De beginnend beroepsoefenaar heeft haar eigen creatieve en expressieve talenten en vaardigheden ontdekt, ontwikkeld en toegepast. Daarnaast inspireert, stimuleert en begeleidt hij de doelgroep bij het doorlopen van een creatief proces tijdens de uitvoering van een creatieve/expressieve activiteit. </a:t>
            </a:r>
          </a:p>
          <a:p>
            <a:endParaRPr lang="nl-NL" sz="2800" dirty="0">
              <a:solidFill>
                <a:schemeClr val="bg1"/>
              </a:solidFill>
            </a:endParaRPr>
          </a:p>
          <a:p>
            <a:endParaRPr lang="nl-NL" sz="2800" dirty="0">
              <a:solidFill>
                <a:schemeClr val="bg1"/>
              </a:solidFill>
            </a:endParaRPr>
          </a:p>
          <a:p>
            <a:endParaRPr lang="nl-NL" sz="2800" dirty="0">
              <a:solidFill>
                <a:schemeClr val="bg1"/>
              </a:solidFill>
            </a:endParaRPr>
          </a:p>
          <a:p>
            <a:endParaRPr lang="nl-NL" sz="2800" dirty="0">
              <a:solidFill>
                <a:schemeClr val="bg1"/>
              </a:solidFill>
            </a:endParaRPr>
          </a:p>
          <a:p>
            <a:pPr marL="0" indent="0">
              <a:buNone/>
            </a:pPr>
            <a:endParaRPr lang="nl-NL" sz="2800" dirty="0">
              <a:solidFill>
                <a:schemeClr val="bg1"/>
              </a:solidFill>
            </a:endParaRPr>
          </a:p>
          <a:p>
            <a:pPr marL="0" indent="0">
              <a:buNone/>
            </a:pPr>
            <a:endParaRPr lang="nl-NL" sz="2800" dirty="0">
              <a:solidFill>
                <a:schemeClr val="bg1"/>
              </a:solidFill>
            </a:endParaRPr>
          </a:p>
        </p:txBody>
      </p:sp>
    </p:spTree>
    <p:extLst>
      <p:ext uri="{BB962C8B-B14F-4D97-AF65-F5344CB8AC3E}">
        <p14:creationId xmlns:p14="http://schemas.microsoft.com/office/powerpoint/2010/main" val="74119043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8704115-BA5C-4722-9626-20A4B7D4656D}"/>
              </a:ext>
            </a:extLst>
          </p:cNvPr>
          <p:cNvSpPr>
            <a:spLocks noGrp="1"/>
          </p:cNvSpPr>
          <p:nvPr>
            <p:ph type="title"/>
          </p:nvPr>
        </p:nvSpPr>
        <p:spPr>
          <a:xfrm>
            <a:off x="2231136" y="523613"/>
            <a:ext cx="7729728" cy="1188720"/>
          </a:xfrm>
        </p:spPr>
        <p:txBody>
          <a:bodyPr/>
          <a:lstStyle/>
          <a:p>
            <a:r>
              <a:rPr lang="nl-NL" b="1" dirty="0">
                <a:solidFill>
                  <a:schemeClr val="bg1"/>
                </a:solidFill>
              </a:rPr>
              <a:t>examen</a:t>
            </a:r>
          </a:p>
        </p:txBody>
      </p:sp>
      <p:sp>
        <p:nvSpPr>
          <p:cNvPr id="3" name="Tijdelijke aanduiding voor inhoud 2">
            <a:extLst>
              <a:ext uri="{FF2B5EF4-FFF2-40B4-BE49-F238E27FC236}">
                <a16:creationId xmlns:a16="http://schemas.microsoft.com/office/drawing/2014/main" id="{3C5135C2-9A5A-4AC9-AD28-D9F20E5CD0E0}"/>
              </a:ext>
            </a:extLst>
          </p:cNvPr>
          <p:cNvSpPr>
            <a:spLocks noGrp="1"/>
          </p:cNvSpPr>
          <p:nvPr>
            <p:ph idx="1"/>
          </p:nvPr>
        </p:nvSpPr>
        <p:spPr>
          <a:xfrm>
            <a:off x="1603248" y="2138307"/>
            <a:ext cx="8985504" cy="4196080"/>
          </a:xfrm>
        </p:spPr>
        <p:txBody>
          <a:bodyPr>
            <a:normAutofit/>
          </a:bodyPr>
          <a:lstStyle/>
          <a:p>
            <a:r>
              <a:rPr lang="nl-NL" sz="2400" b="1" dirty="0">
                <a:solidFill>
                  <a:schemeClr val="bg1"/>
                </a:solidFill>
              </a:rPr>
              <a:t>Beoordelingsvorm:  </a:t>
            </a:r>
            <a:r>
              <a:rPr lang="nl-NL" sz="2400" dirty="0">
                <a:solidFill>
                  <a:schemeClr val="bg1"/>
                </a:solidFill>
              </a:rPr>
              <a:t>Gedragsobservatie </a:t>
            </a:r>
          </a:p>
          <a:p>
            <a:pPr>
              <a:buFontTx/>
              <a:buChar char="-"/>
            </a:pPr>
            <a:r>
              <a:rPr lang="nl-NL" sz="2400" dirty="0">
                <a:solidFill>
                  <a:schemeClr val="bg1"/>
                </a:solidFill>
              </a:rPr>
              <a:t>Gedragsobservatie uitvoering van activiteiten (stagebegeleider)</a:t>
            </a:r>
          </a:p>
          <a:p>
            <a:pPr>
              <a:buFontTx/>
              <a:buChar char="-"/>
            </a:pPr>
            <a:r>
              <a:rPr lang="nl-NL" sz="2400" dirty="0">
                <a:solidFill>
                  <a:schemeClr val="bg1"/>
                </a:solidFill>
              </a:rPr>
              <a:t>Gedragsobservatie presentatie (docent) </a:t>
            </a:r>
          </a:p>
          <a:p>
            <a:endParaRPr lang="nl-NL" sz="2400" b="1" dirty="0">
              <a:solidFill>
                <a:schemeClr val="bg1"/>
              </a:solidFill>
            </a:endParaRPr>
          </a:p>
          <a:p>
            <a:r>
              <a:rPr lang="nl-NL" sz="2400" b="1" dirty="0">
                <a:solidFill>
                  <a:schemeClr val="bg1"/>
                </a:solidFill>
              </a:rPr>
              <a:t>Bewijsstukken: </a:t>
            </a:r>
          </a:p>
          <a:p>
            <a:pPr marL="0" indent="0">
              <a:buNone/>
            </a:pPr>
            <a:r>
              <a:rPr lang="nl-NL" sz="2400" dirty="0">
                <a:solidFill>
                  <a:schemeClr val="bg1"/>
                </a:solidFill>
              </a:rPr>
              <a:t>Volledig ingevuld en ondertekend beoordelingsformulier (Examinator)</a:t>
            </a:r>
          </a:p>
          <a:p>
            <a:pPr marL="0" indent="0">
              <a:buNone/>
            </a:pPr>
            <a:r>
              <a:rPr lang="nl-NL" sz="2400" dirty="0">
                <a:solidFill>
                  <a:schemeClr val="bg1"/>
                </a:solidFill>
              </a:rPr>
              <a:t>Beoordelingsformulier (volledig ingevuld en ondertekend) (stagebegeleider)</a:t>
            </a:r>
          </a:p>
          <a:p>
            <a:endParaRPr lang="nl-NL" sz="2400" dirty="0">
              <a:solidFill>
                <a:schemeClr val="bg1"/>
              </a:solidFill>
            </a:endParaRPr>
          </a:p>
          <a:p>
            <a:endParaRPr lang="nl-NL" sz="2400" dirty="0">
              <a:solidFill>
                <a:schemeClr val="bg1"/>
              </a:solidFill>
            </a:endParaRPr>
          </a:p>
        </p:txBody>
      </p:sp>
    </p:spTree>
    <p:extLst>
      <p:ext uri="{BB962C8B-B14F-4D97-AF65-F5344CB8AC3E}">
        <p14:creationId xmlns:p14="http://schemas.microsoft.com/office/powerpoint/2010/main" val="16863478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accent4"/>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7B442CB-72D5-4518-AD3A-30997AC7B91E}"/>
              </a:ext>
            </a:extLst>
          </p:cNvPr>
          <p:cNvSpPr>
            <a:spLocks noGrp="1"/>
          </p:cNvSpPr>
          <p:nvPr>
            <p:ph type="title"/>
          </p:nvPr>
        </p:nvSpPr>
        <p:spPr>
          <a:xfrm>
            <a:off x="2231136" y="523613"/>
            <a:ext cx="7729728" cy="1188720"/>
          </a:xfrm>
        </p:spPr>
        <p:txBody>
          <a:bodyPr/>
          <a:lstStyle/>
          <a:p>
            <a:r>
              <a:rPr lang="nl-NL" b="1" dirty="0">
                <a:solidFill>
                  <a:schemeClr val="bg1"/>
                </a:solidFill>
              </a:rPr>
              <a:t>Gedragsobservatie stagebegeleider</a:t>
            </a:r>
          </a:p>
        </p:txBody>
      </p:sp>
      <p:sp>
        <p:nvSpPr>
          <p:cNvPr id="3" name="Tijdelijke aanduiding voor inhoud 2">
            <a:extLst>
              <a:ext uri="{FF2B5EF4-FFF2-40B4-BE49-F238E27FC236}">
                <a16:creationId xmlns:a16="http://schemas.microsoft.com/office/drawing/2014/main" id="{4607EA4D-A2BD-4B9E-A688-4964158C2AA6}"/>
              </a:ext>
            </a:extLst>
          </p:cNvPr>
          <p:cNvSpPr>
            <a:spLocks noGrp="1"/>
          </p:cNvSpPr>
          <p:nvPr>
            <p:ph idx="1"/>
          </p:nvPr>
        </p:nvSpPr>
        <p:spPr>
          <a:xfrm>
            <a:off x="1222248" y="2143760"/>
            <a:ext cx="9747504" cy="4444627"/>
          </a:xfrm>
        </p:spPr>
        <p:txBody>
          <a:bodyPr>
            <a:normAutofit fontScale="85000" lnSpcReduction="10000"/>
          </a:bodyPr>
          <a:lstStyle/>
          <a:p>
            <a:pPr marL="0" indent="0">
              <a:buNone/>
            </a:pPr>
            <a:r>
              <a:rPr lang="nl-NL" sz="2400" b="1" dirty="0">
                <a:solidFill>
                  <a:schemeClr val="bg1"/>
                </a:solidFill>
              </a:rPr>
              <a:t>Waar moet je stagebegeleider op beoordelen? Welke criteria? </a:t>
            </a:r>
          </a:p>
          <a:p>
            <a:pPr marL="0" indent="0">
              <a:buNone/>
            </a:pPr>
            <a:endParaRPr lang="nl-NL" sz="2400" dirty="0">
              <a:solidFill>
                <a:schemeClr val="bg1"/>
              </a:solidFill>
            </a:endParaRPr>
          </a:p>
          <a:p>
            <a:pPr>
              <a:buFontTx/>
              <a:buChar char="-"/>
            </a:pPr>
            <a:r>
              <a:rPr lang="nl-NL" sz="2400" dirty="0">
                <a:solidFill>
                  <a:schemeClr val="bg1"/>
                </a:solidFill>
              </a:rPr>
              <a:t>Sluit aan op de creatieve en expressieve ontwikkeling en behoefte van de doelgroep</a:t>
            </a:r>
          </a:p>
          <a:p>
            <a:pPr>
              <a:buFontTx/>
              <a:buChar char="-"/>
            </a:pPr>
            <a:r>
              <a:rPr lang="nl-NL" sz="2400" dirty="0">
                <a:solidFill>
                  <a:schemeClr val="bg1"/>
                </a:solidFill>
              </a:rPr>
              <a:t>Inspireert de doelgroep door het aanbieden van een of meerdere expressievormen</a:t>
            </a:r>
          </a:p>
          <a:p>
            <a:pPr>
              <a:buFontTx/>
              <a:buChar char="-"/>
            </a:pPr>
            <a:r>
              <a:rPr lang="nl-NL" sz="2400" dirty="0">
                <a:solidFill>
                  <a:schemeClr val="bg1"/>
                </a:solidFill>
              </a:rPr>
              <a:t>Stimuleert en begeleidt de doelgroep bij het doorlopen van een creatief proces tijdens de uitvoering van de activiteit</a:t>
            </a:r>
          </a:p>
          <a:p>
            <a:pPr>
              <a:buFontTx/>
              <a:buChar char="-"/>
            </a:pPr>
            <a:r>
              <a:rPr lang="nl-NL" sz="2400" dirty="0">
                <a:solidFill>
                  <a:schemeClr val="bg1"/>
                </a:solidFill>
              </a:rPr>
              <a:t>Kiest passende expressieve/creatieve materialen en middelen</a:t>
            </a:r>
          </a:p>
          <a:p>
            <a:pPr>
              <a:buFontTx/>
              <a:buChar char="-"/>
            </a:pPr>
            <a:r>
              <a:rPr lang="nl-NL" sz="2400" dirty="0">
                <a:solidFill>
                  <a:schemeClr val="bg1"/>
                </a:solidFill>
              </a:rPr>
              <a:t>Stimuleert de doelgroep tot het experimenteren met materialen, middelen en technieken</a:t>
            </a:r>
          </a:p>
          <a:p>
            <a:pPr>
              <a:buFontTx/>
              <a:buChar char="-"/>
            </a:pPr>
            <a:r>
              <a:rPr lang="nl-NL" sz="2400" dirty="0">
                <a:solidFill>
                  <a:schemeClr val="bg1"/>
                </a:solidFill>
              </a:rPr>
              <a:t>Speelt in op de reacties van de doelgroep bij het ‘beleven’ van en/of deelname aan expressie </a:t>
            </a:r>
          </a:p>
        </p:txBody>
      </p:sp>
    </p:spTree>
    <p:extLst>
      <p:ext uri="{BB962C8B-B14F-4D97-AF65-F5344CB8AC3E}">
        <p14:creationId xmlns:p14="http://schemas.microsoft.com/office/powerpoint/2010/main" val="211482112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accent1">
            <a:lumMod val="75000"/>
          </a:schemeClr>
        </a:solidFill>
        <a:effectLst/>
      </p:bgPr>
    </p:bg>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AA2CCC3-F135-491E-A93E-6DCA2B942B00}"/>
              </a:ext>
            </a:extLst>
          </p:cNvPr>
          <p:cNvSpPr>
            <a:spLocks noGrp="1"/>
          </p:cNvSpPr>
          <p:nvPr>
            <p:ph type="title"/>
          </p:nvPr>
        </p:nvSpPr>
        <p:spPr>
          <a:xfrm>
            <a:off x="2231136" y="324612"/>
            <a:ext cx="7729728" cy="1188720"/>
          </a:xfrm>
          <a:solidFill>
            <a:schemeClr val="accent1">
              <a:lumMod val="75000"/>
              <a:alpha val="15000"/>
            </a:schemeClr>
          </a:solidFill>
        </p:spPr>
        <p:txBody>
          <a:bodyPr/>
          <a:lstStyle/>
          <a:p>
            <a:r>
              <a:rPr lang="nl-NL" b="1" dirty="0">
                <a:solidFill>
                  <a:schemeClr val="bg1"/>
                </a:solidFill>
              </a:rPr>
              <a:t>Gedragsobservatie presentatie</a:t>
            </a:r>
          </a:p>
        </p:txBody>
      </p:sp>
      <p:sp>
        <p:nvSpPr>
          <p:cNvPr id="3" name="Tijdelijke aanduiding voor inhoud 2">
            <a:extLst>
              <a:ext uri="{FF2B5EF4-FFF2-40B4-BE49-F238E27FC236}">
                <a16:creationId xmlns:a16="http://schemas.microsoft.com/office/drawing/2014/main" id="{9116CCEA-311E-40CC-BE57-B41576159202}"/>
              </a:ext>
            </a:extLst>
          </p:cNvPr>
          <p:cNvSpPr>
            <a:spLocks noGrp="1"/>
          </p:cNvSpPr>
          <p:nvPr>
            <p:ph idx="1"/>
          </p:nvPr>
        </p:nvSpPr>
        <p:spPr>
          <a:xfrm>
            <a:off x="1344168" y="1849120"/>
            <a:ext cx="9503664" cy="4531360"/>
          </a:xfrm>
        </p:spPr>
        <p:txBody>
          <a:bodyPr>
            <a:normAutofit lnSpcReduction="10000"/>
          </a:bodyPr>
          <a:lstStyle/>
          <a:p>
            <a:r>
              <a:rPr lang="nl-NL" sz="2000" b="1" dirty="0">
                <a:solidFill>
                  <a:schemeClr val="bg1"/>
                </a:solidFill>
              </a:rPr>
              <a:t>Criteria, waar let de examinator (docent) op tijdens het examengesprek:</a:t>
            </a:r>
          </a:p>
          <a:p>
            <a:pPr marL="0" indent="0">
              <a:buNone/>
            </a:pPr>
            <a:endParaRPr lang="nl-NL" sz="2000" b="1" dirty="0">
              <a:solidFill>
                <a:schemeClr val="bg1"/>
              </a:solidFill>
            </a:endParaRPr>
          </a:p>
          <a:p>
            <a:pPr>
              <a:buFontTx/>
              <a:buChar char="-"/>
            </a:pPr>
            <a:r>
              <a:rPr lang="nl-NL" sz="2000" dirty="0">
                <a:solidFill>
                  <a:schemeClr val="bg1"/>
                </a:solidFill>
              </a:rPr>
              <a:t>Licht toe hoe hij buiten de kaders heeft gekeken, gedacht, geëxploreerd en geëxperimenteerd</a:t>
            </a:r>
          </a:p>
          <a:p>
            <a:pPr>
              <a:buFontTx/>
              <a:buChar char="-"/>
            </a:pPr>
            <a:r>
              <a:rPr lang="nl-NL" sz="2000" dirty="0">
                <a:solidFill>
                  <a:schemeClr val="bg1"/>
                </a:solidFill>
              </a:rPr>
              <a:t>Beschrijft de verschillende stappen in zijn eigen creatief proces</a:t>
            </a:r>
          </a:p>
          <a:p>
            <a:pPr>
              <a:buFontTx/>
              <a:buChar char="-"/>
            </a:pPr>
            <a:r>
              <a:rPr lang="nl-NL" sz="2000" dirty="0">
                <a:solidFill>
                  <a:schemeClr val="bg1"/>
                </a:solidFill>
              </a:rPr>
              <a:t>Legt uit hoe hij eigen talenten gebruikt om de expressieve talenten van de doelgroep te stimuleren</a:t>
            </a:r>
          </a:p>
          <a:p>
            <a:pPr>
              <a:buFontTx/>
              <a:buChar char="-"/>
            </a:pPr>
            <a:r>
              <a:rPr lang="nl-NL" sz="2000" dirty="0">
                <a:solidFill>
                  <a:schemeClr val="bg1"/>
                </a:solidFill>
              </a:rPr>
              <a:t>Beargumenteert het belang van expressie en draagt dit uit naar de doelgroep, collega’s en naastbetrokkenen. </a:t>
            </a:r>
          </a:p>
          <a:p>
            <a:pPr>
              <a:buFontTx/>
              <a:buChar char="-"/>
            </a:pPr>
            <a:r>
              <a:rPr lang="nl-NL" sz="2000" dirty="0">
                <a:solidFill>
                  <a:schemeClr val="bg1"/>
                </a:solidFill>
              </a:rPr>
              <a:t>Verantwoord hoe hij de doelgroep heeft geinspireerd, gestimuleerd en begeleid in het doorlopen van een creatief proces tijdens de uitvoering van de activiteit</a:t>
            </a:r>
          </a:p>
          <a:p>
            <a:pPr>
              <a:buFontTx/>
              <a:buChar char="-"/>
            </a:pPr>
            <a:r>
              <a:rPr lang="nl-NL" sz="2000" dirty="0">
                <a:solidFill>
                  <a:schemeClr val="bg1"/>
                </a:solidFill>
              </a:rPr>
              <a:t>Reflecteert op eigen werk en dat van anderen, naar proces en product. </a:t>
            </a:r>
          </a:p>
        </p:txBody>
      </p:sp>
    </p:spTree>
    <p:extLst>
      <p:ext uri="{BB962C8B-B14F-4D97-AF65-F5344CB8AC3E}">
        <p14:creationId xmlns:p14="http://schemas.microsoft.com/office/powerpoint/2010/main" val="2801925130"/>
      </p:ext>
    </p:extLst>
  </p:cSld>
  <p:clrMapOvr>
    <a:masterClrMapping/>
  </p:clrMapOvr>
</p:sld>
</file>

<file path=ppt/theme/theme1.xml><?xml version="1.0" encoding="utf-8"?>
<a:theme xmlns:a="http://schemas.openxmlformats.org/drawingml/2006/main" name="Pakket">
  <a:themeElements>
    <a:clrScheme name="Parcel">
      <a:dk1>
        <a:srgbClr val="000000"/>
      </a:dk1>
      <a:lt1>
        <a:srgbClr val="FFFFFF"/>
      </a:lt1>
      <a:dk2>
        <a:srgbClr val="635D4D"/>
      </a:dk2>
      <a:lt2>
        <a:srgbClr val="D8D6BA"/>
      </a:lt2>
      <a:accent1>
        <a:srgbClr val="9CBEBD"/>
      </a:accent1>
      <a:accent2>
        <a:srgbClr val="D2CB6C"/>
      </a:accent2>
      <a:accent3>
        <a:srgbClr val="9D9A93"/>
      </a:accent3>
      <a:accent4>
        <a:srgbClr val="C89F5D"/>
      </a:accent4>
      <a:accent5>
        <a:srgbClr val="A9A57C"/>
      </a:accent5>
      <a:accent6>
        <a:srgbClr val="95A39D"/>
      </a:accent6>
      <a:hlink>
        <a:srgbClr val="D25814"/>
      </a:hlink>
      <a:folHlink>
        <a:srgbClr val="849A0A"/>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0BDC4BB7-8AF9-46FD-8C32-AB93AC9C4100}"/>
    </a:ext>
  </a:extLst>
</a:theme>
</file>

<file path=docProps/app.xml><?xml version="1.0" encoding="utf-8"?>
<Properties xmlns="http://schemas.openxmlformats.org/officeDocument/2006/extended-properties" xmlns:vt="http://schemas.openxmlformats.org/officeDocument/2006/docPropsVTypes">
  <Template>Pakket</Template>
  <TotalTime>22</TotalTime>
  <Words>360</Words>
  <Application>Microsoft Office PowerPoint</Application>
  <PresentationFormat>Breedbeeld</PresentationFormat>
  <Paragraphs>50</Paragraphs>
  <Slides>7</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7</vt:i4>
      </vt:variant>
    </vt:vector>
  </HeadingPairs>
  <TitlesOfParts>
    <vt:vector size="10" baseType="lpstr">
      <vt:lpstr>Arial</vt:lpstr>
      <vt:lpstr>Gill Sans MT</vt:lpstr>
      <vt:lpstr>Pakket</vt:lpstr>
      <vt:lpstr>Expressief talent</vt:lpstr>
      <vt:lpstr>VANDAAG</vt:lpstr>
      <vt:lpstr>Uitleg examen expressief talent – module b</vt:lpstr>
      <vt:lpstr>Examen</vt:lpstr>
      <vt:lpstr>examen</vt:lpstr>
      <vt:lpstr>Gedragsobservatie stagebegeleider</vt:lpstr>
      <vt:lpstr>Gedragsobservatie 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Expressief talent</dc:title>
  <dc:creator>Dana Wolters</dc:creator>
  <cp:lastModifiedBy>Dana Wolters</cp:lastModifiedBy>
  <cp:revision>3</cp:revision>
  <dcterms:created xsi:type="dcterms:W3CDTF">2020-12-04T12:33:51Z</dcterms:created>
  <dcterms:modified xsi:type="dcterms:W3CDTF">2020-12-04T12:56:48Z</dcterms:modified>
</cp:coreProperties>
</file>